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CB307-F4A8-E017-A7A7-D7CFA5C09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A6D9AC-ABF0-EFDA-BC78-A52E6FCDA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749CA4-77A2-1320-951D-BEAEB7B2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C2C196-0AF0-5AD7-28BC-6514F187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630FD5-1DCB-588C-36EE-B6AADFAE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3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F31498-82A9-8C7E-08C4-5F64A974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A51084-8A75-70D5-6655-0A56DC19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6EFCCF-F838-BB89-CD15-C92B4B8D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B2E745-AEBD-A985-4FD9-BFD4D6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59A8F-250E-7F1B-105E-6EE6405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17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3EE23F6-5647-79AF-28ED-628D3AA0D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962D4C-94B1-EB44-38E8-5707D766B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824BD4-013F-F547-798F-40EBF3D3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175144-0FF5-338D-A1AA-66DC3C8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EBDD02-D8A1-A23B-6A21-36244BE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68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2002E-F437-19AE-2346-001EC53B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6BD6F1-5975-E33F-2232-475BE0B8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C94401-B7CE-8CF0-F65E-3010E6C7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D79A98-EA01-7023-EDFC-3AB95A28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63855C-D1F6-306C-0A7A-C1908367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00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BDB63-A80E-063E-FD27-4721410C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58A809-5FBE-2D07-416C-C4963638B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51669B-1768-6E22-2B04-83B6B68B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969A14-1CE3-B500-4E45-1C6D101C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0473B7-BC0F-94CC-F65D-8E1A7D0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60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F7646-EB4B-C90E-8EA8-8F82C633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A22671-0716-6BFB-327B-B70AC64F2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8E450A-485D-0AA4-2AAA-FEEA43811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155C7A-95BD-A09D-A4B1-5695B45F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FB5A51-A9A1-B6AB-4A34-15DE5CCA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F0E7D5-069B-A6AD-5A97-D112FD23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23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1EAA5-4A90-ACCC-049E-3B77C753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9208F8-879C-291D-E1B4-A18D90D8C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EB853-8E6F-016E-9C2B-56A90D24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DDD650-C21D-6BED-E990-9C1CC3ADC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79F2E2-FB4E-5F7E-09A0-740FC255B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EC6FEB5-A955-AA0D-03CE-90EE292A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F4127B3-5076-EF7E-75B0-B743797C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559D8A5-3117-CF92-55D1-85EED87F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81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86232C-8380-D8F8-DA67-6D89911F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61C733-B6FB-C1AF-C922-5E5F42EA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11FB13-6623-6F05-2F86-21B0266A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1653222-4AC5-894E-6B70-5AF1382A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8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537A1DB-D796-A561-CF85-964847F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6CC34E0-61EB-46DD-870D-5441FCAA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BC26F1-DFC4-E182-3737-91E26168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47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89277-A7A0-3968-DA86-41D7CD45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C6B3C8-0761-C0DB-88DE-654179B5C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FE9207-4246-46BD-C6C0-3BCC817D3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1019E1C-294D-0584-9655-D8E5C17B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5970D5-791A-6B7D-45E0-FCCB009C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FFADA3-BF9B-F017-3C38-A565BCD7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1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EA89F-1833-8B9D-3B14-805F4968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4A0266D-33D6-E4F1-DFA9-3F68271D4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B48C57-AA3A-8BC9-76CA-F827190C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557D52-8682-3979-3491-68DDAE0F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234C87-C407-F9B8-200D-89D3E26B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CA0082-1564-89D2-474B-1982AD34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494D1A9-2962-94F0-3009-C469F1F1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31313A-63B8-BBCD-3966-3D8BECCC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77C56C-D5D8-D899-7E51-EDC0E0E1C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21ED27-F316-F950-997E-FA6E3C5FD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131743-8FD2-9711-66DF-650FCA2ED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2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EA9E3-C663-564F-6E7C-010E97604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0146"/>
          </a:xfrm>
        </p:spPr>
        <p:txBody>
          <a:bodyPr>
            <a:normAutofit fontScale="90000"/>
          </a:bodyPr>
          <a:lstStyle/>
          <a:p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Wizyta uczniów z Włoch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9F2A56-6E26-60F4-0158-AD7E37A96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18-21.04.2023</a:t>
            </a:r>
          </a:p>
        </p:txBody>
      </p:sp>
      <p:pic>
        <p:nvPicPr>
          <p:cNvPr id="1026" name="Picture 2" descr="Obraz znaleziony dla: flaga polski">
            <a:extLst>
              <a:ext uri="{FF2B5EF4-FFF2-40B4-BE49-F238E27FC236}">
                <a16:creationId xmlns:a16="http://schemas.microsoft.com/office/drawing/2014/main" id="{A0B6C36C-82B7-B268-B9D6-3E8BB68A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94" y="4788549"/>
            <a:ext cx="2905125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flaga włoch">
            <a:extLst>
              <a:ext uri="{FF2B5EF4-FFF2-40B4-BE49-F238E27FC236}">
                <a16:creationId xmlns:a16="http://schemas.microsoft.com/office/drawing/2014/main" id="{79486FBA-2C62-31ED-C89B-1A67F9D2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82" y="4732227"/>
            <a:ext cx="3080254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957EACFC-4667-EFD5-E67C-A4E1F9E1F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29" y="131292"/>
            <a:ext cx="4800971" cy="8557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18AD9D8-F5A5-73C6-25AB-427D2BEB9511}"/>
              </a:ext>
            </a:extLst>
          </p:cNvPr>
          <p:cNvSpPr txBox="1"/>
          <p:nvPr/>
        </p:nvSpPr>
        <p:spPr>
          <a:xfrm>
            <a:off x="643033" y="3990037"/>
            <a:ext cx="451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Szkoła Podstawowa im. Marii Konopnickiej </a:t>
            </a:r>
          </a:p>
          <a:p>
            <a:pPr algn="ctr"/>
            <a:r>
              <a:rPr lang="pl-PL" b="1" dirty="0"/>
              <a:t>w Mrokowie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C79BA45-2BB0-8FCF-5906-6078930C3413}"/>
              </a:ext>
            </a:extLst>
          </p:cNvPr>
          <p:cNvSpPr txBox="1"/>
          <p:nvPr/>
        </p:nvSpPr>
        <p:spPr>
          <a:xfrm>
            <a:off x="7160549" y="3933715"/>
            <a:ext cx="425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0" dirty="0">
                <a:solidFill>
                  <a:srgbClr val="050505"/>
                </a:solidFill>
                <a:effectLst/>
              </a:rPr>
              <a:t>Scuola Secondaria di Primo Grado Riccardo Monterisi w Bisceglie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7911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18219-C37D-5E90-583F-8AAD28FF0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Po przyjeździe z lotniska dzieci zostały przywitane przez naszych uczniów i rodziców, którzy zechcieli ugościć ich w swoich domach.</a:t>
            </a:r>
          </a:p>
        </p:txBody>
      </p:sp>
      <p:pic>
        <p:nvPicPr>
          <p:cNvPr id="2061" name="Picture 13" descr="Może być zdjęciem przedstawiającym 11 osób i ludzie uczą się">
            <a:extLst>
              <a:ext uri="{FF2B5EF4-FFF2-40B4-BE49-F238E27FC236}">
                <a16:creationId xmlns:a16="http://schemas.microsoft.com/office/drawing/2014/main" id="{93E2020B-693E-4C7A-A350-A64A2070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250E3A7C-0E22-61E2-AF09-9CFF0BE1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27" y="459607"/>
            <a:ext cx="2863273" cy="14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ED7E798-BBBF-F18B-01FC-0423090E1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" y="5970524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0B1FA9-86F4-4CD4-BBAA-492B7A642C98}"/>
              </a:ext>
            </a:extLst>
          </p:cNvPr>
          <p:cNvSpPr txBox="1"/>
          <p:nvPr/>
        </p:nvSpPr>
        <p:spPr>
          <a:xfrm>
            <a:off x="454186" y="181995"/>
            <a:ext cx="3999971" cy="1690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Dzień</a:t>
            </a:r>
            <a:r>
              <a: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1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A46A0F0-90A5-8971-7E8D-ADA4A0383E74}"/>
              </a:ext>
            </a:extLst>
          </p:cNvPr>
          <p:cNvSpPr txBox="1"/>
          <p:nvPr/>
        </p:nvSpPr>
        <p:spPr>
          <a:xfrm>
            <a:off x="194414" y="1365736"/>
            <a:ext cx="3999971" cy="3721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Dzień</a:t>
            </a:r>
            <a:r>
              <a:rPr lang="en-US" sz="1600" dirty="0"/>
              <a:t> </a:t>
            </a:r>
            <a:r>
              <a:rPr lang="en-US" sz="1600" dirty="0" err="1"/>
              <a:t>rozpoczął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od </a:t>
            </a:r>
            <a:r>
              <a:rPr lang="en-US" sz="1600" dirty="0" err="1"/>
              <a:t>zajęć</a:t>
            </a:r>
            <a:r>
              <a:rPr lang="en-US" sz="1600" dirty="0"/>
              <a:t> </a:t>
            </a:r>
            <a:r>
              <a:rPr lang="en-US" sz="1600" dirty="0" err="1"/>
              <a:t>integracyjnych</a:t>
            </a:r>
            <a:r>
              <a:rPr lang="en-US" sz="1600" dirty="0"/>
              <a:t>. </a:t>
            </a:r>
            <a:r>
              <a:rPr lang="en-US" sz="1600" dirty="0" err="1"/>
              <a:t>Uczniowie</a:t>
            </a:r>
            <a:r>
              <a:rPr lang="en-US" sz="1600" dirty="0"/>
              <a:t> </a:t>
            </a:r>
            <a:r>
              <a:rPr lang="en-US" sz="1600" dirty="0" err="1"/>
              <a:t>opowiadali</a:t>
            </a:r>
            <a:r>
              <a:rPr lang="en-US" sz="1600" dirty="0"/>
              <a:t> o </a:t>
            </a:r>
            <a:r>
              <a:rPr lang="en-US" sz="1600" dirty="0" err="1"/>
              <a:t>sobie</a:t>
            </a:r>
            <a:r>
              <a:rPr lang="en-US" sz="1600" dirty="0"/>
              <a:t> </a:t>
            </a:r>
            <a:r>
              <a:rPr lang="en-US" sz="1600" dirty="0" err="1"/>
              <a:t>oraz</a:t>
            </a:r>
            <a:r>
              <a:rPr lang="en-US" sz="1600" dirty="0"/>
              <a:t> </a:t>
            </a:r>
            <a:r>
              <a:rPr lang="en-US" sz="1600" dirty="0" err="1"/>
              <a:t>grali</a:t>
            </a:r>
            <a:r>
              <a:rPr lang="en-US" sz="1600" dirty="0"/>
              <a:t> w </a:t>
            </a:r>
            <a:r>
              <a:rPr lang="en-US" sz="1600" dirty="0" err="1"/>
              <a:t>gry</a:t>
            </a:r>
            <a:r>
              <a:rPr lang="en-US" sz="1600" dirty="0"/>
              <a:t> </a:t>
            </a:r>
            <a:r>
              <a:rPr lang="en-US" sz="1600" dirty="0" err="1"/>
              <a:t>ułatwiające</a:t>
            </a:r>
            <a:r>
              <a:rPr lang="en-US" sz="1600" dirty="0"/>
              <a:t> "</a:t>
            </a:r>
            <a:r>
              <a:rPr lang="en-US" sz="1600" dirty="0" err="1"/>
              <a:t>przełamanie</a:t>
            </a:r>
            <a:r>
              <a:rPr lang="en-US" sz="1600" dirty="0"/>
              <a:t> </a:t>
            </a:r>
            <a:r>
              <a:rPr lang="en-US" sz="1600" dirty="0" err="1"/>
              <a:t>pierwszych</a:t>
            </a:r>
            <a:r>
              <a:rPr lang="en-US" sz="1600" dirty="0"/>
              <a:t> </a:t>
            </a:r>
            <a:r>
              <a:rPr lang="en-US" sz="1600" dirty="0" err="1" smtClean="0"/>
              <a:t>lodów</a:t>
            </a:r>
            <a:r>
              <a:rPr lang="en-US" sz="1600" dirty="0" smtClean="0"/>
              <a:t>„</a:t>
            </a:r>
            <a:r>
              <a:rPr lang="pl-PL" sz="1600" dirty="0" smtClean="0"/>
              <a:t>, </a:t>
            </a:r>
            <a:r>
              <a:rPr lang="pl-PL" sz="1600" dirty="0" smtClean="0"/>
              <a:t>dzięki czemu </a:t>
            </a:r>
            <a:r>
              <a:rPr lang="en-US" sz="1600" dirty="0" smtClean="0"/>
              <a:t> </a:t>
            </a:r>
            <a:r>
              <a:rPr lang="en-US" sz="1600" dirty="0" err="1" smtClean="0"/>
              <a:t>mieli</a:t>
            </a:r>
            <a:r>
              <a:rPr lang="en-US" sz="1600" dirty="0" smtClean="0"/>
              <a:t> </a:t>
            </a:r>
            <a:r>
              <a:rPr lang="en-US" sz="1600" dirty="0" err="1"/>
              <a:t>możliwość</a:t>
            </a:r>
            <a:r>
              <a:rPr lang="en-US" sz="1600" dirty="0"/>
              <a:t> </a:t>
            </a:r>
            <a:r>
              <a:rPr lang="en-US" sz="1600" dirty="0" err="1"/>
              <a:t>poznać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lepiej</a:t>
            </a:r>
            <a:r>
              <a:rPr lang="en-US" sz="1600" dirty="0"/>
              <a:t>. </a:t>
            </a:r>
            <a:r>
              <a:rPr lang="en-US" sz="1600" dirty="0" err="1" smtClean="0"/>
              <a:t>Następnie</a:t>
            </a:r>
            <a:r>
              <a:rPr lang="pl-PL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/>
              <a:t>przy</a:t>
            </a:r>
            <a:r>
              <a:rPr lang="en-US" sz="1600" dirty="0"/>
              <a:t> </a:t>
            </a:r>
            <a:r>
              <a:rPr lang="en-US" sz="1600" dirty="0" err="1"/>
              <a:t>wsparciu</a:t>
            </a:r>
            <a:r>
              <a:rPr lang="en-US" sz="1600" dirty="0"/>
              <a:t> </a:t>
            </a:r>
            <a:r>
              <a:rPr lang="en-US" sz="1600" dirty="0" err="1"/>
              <a:t>pana</a:t>
            </a:r>
            <a:r>
              <a:rPr lang="en-US" sz="1600" dirty="0"/>
              <a:t> </a:t>
            </a:r>
            <a:r>
              <a:rPr lang="en-US" sz="1600" dirty="0" err="1"/>
              <a:t>Krystiana</a:t>
            </a:r>
            <a:r>
              <a:rPr lang="en-US" sz="1600" dirty="0"/>
              <a:t> </a:t>
            </a:r>
            <a:r>
              <a:rPr lang="en-US" sz="1600" dirty="0" err="1" smtClean="0"/>
              <a:t>Kałuckiego</a:t>
            </a:r>
            <a:r>
              <a:rPr lang="pl-PL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/>
              <a:t>został</a:t>
            </a:r>
            <a:r>
              <a:rPr lang="en-US" sz="1600" dirty="0"/>
              <a:t> </a:t>
            </a:r>
            <a:r>
              <a:rPr lang="en-US" sz="1600" dirty="0" err="1"/>
              <a:t>rozegrany</a:t>
            </a:r>
            <a:r>
              <a:rPr lang="en-US" sz="1600" dirty="0"/>
              <a:t> </a:t>
            </a:r>
            <a:r>
              <a:rPr lang="en-US" sz="1600" dirty="0" err="1"/>
              <a:t>mecz</a:t>
            </a:r>
            <a:r>
              <a:rPr lang="en-US" sz="1600" dirty="0"/>
              <a:t> Polska vs </a:t>
            </a:r>
            <a:r>
              <a:rPr lang="en-US" sz="1600" dirty="0" err="1"/>
              <a:t>Włochy</a:t>
            </a:r>
            <a:r>
              <a:rPr lang="en-US" sz="1600" dirty="0"/>
              <a:t> w </a:t>
            </a:r>
            <a:r>
              <a:rPr lang="en-US" sz="1600" dirty="0" err="1"/>
              <a:t>piłkę</a:t>
            </a:r>
            <a:r>
              <a:rPr lang="en-US" sz="1600" dirty="0"/>
              <a:t> </a:t>
            </a:r>
            <a:r>
              <a:rPr lang="en-US" sz="1600" dirty="0" err="1"/>
              <a:t>siatkową</a:t>
            </a:r>
            <a:r>
              <a:rPr lang="en-US" sz="1600" dirty="0"/>
              <a:t>. </a:t>
            </a:r>
            <a:r>
              <a:rPr lang="en-US" sz="1600" dirty="0" err="1"/>
              <a:t>Była</a:t>
            </a:r>
            <a:r>
              <a:rPr lang="en-US" sz="1600" dirty="0"/>
              <a:t> to </a:t>
            </a:r>
            <a:r>
              <a:rPr lang="en-US" sz="1600" dirty="0" err="1"/>
              <a:t>doskonała</a:t>
            </a:r>
            <a:r>
              <a:rPr lang="en-US" sz="1600" dirty="0"/>
              <a:t> </a:t>
            </a:r>
            <a:r>
              <a:rPr lang="en-US" sz="1600" dirty="0" err="1"/>
              <a:t>zabawa</a:t>
            </a:r>
            <a:r>
              <a:rPr lang="en-US" sz="1600" dirty="0"/>
              <a:t> </a:t>
            </a:r>
            <a:r>
              <a:rPr lang="en-US" sz="1600" dirty="0" smtClean="0"/>
              <a:t>z </a:t>
            </a:r>
            <a:r>
              <a:rPr lang="en-US" sz="1600" dirty="0" err="1"/>
              <a:t>odrobiną</a:t>
            </a:r>
            <a:r>
              <a:rPr lang="en-US" sz="1600" dirty="0"/>
              <a:t> </a:t>
            </a:r>
            <a:r>
              <a:rPr lang="en-US" sz="1600" dirty="0" err="1"/>
              <a:t>rywalizacji</a:t>
            </a:r>
            <a:r>
              <a:rPr lang="en-US" sz="1600" dirty="0"/>
              <a:t>, w </a:t>
            </a:r>
            <a:r>
              <a:rPr lang="en-US" sz="1600" dirty="0" err="1"/>
              <a:t>myśl</a:t>
            </a:r>
            <a:r>
              <a:rPr lang="en-US" sz="1600" dirty="0"/>
              <a:t> </a:t>
            </a:r>
            <a:r>
              <a:rPr lang="en-US" sz="1600" dirty="0" err="1"/>
              <a:t>powiedzenia</a:t>
            </a:r>
            <a:r>
              <a:rPr lang="en-US" sz="1600" dirty="0"/>
              <a:t> </a:t>
            </a:r>
            <a:r>
              <a:rPr lang="en-US" sz="1600" dirty="0" smtClean="0"/>
              <a:t>„w </a:t>
            </a:r>
            <a:r>
              <a:rPr lang="en-US" sz="1600" dirty="0" err="1"/>
              <a:t>zdrowym</a:t>
            </a:r>
            <a:r>
              <a:rPr lang="en-US" sz="1600" dirty="0"/>
              <a:t> </a:t>
            </a:r>
            <a:r>
              <a:rPr lang="en-US" sz="1600" dirty="0" err="1"/>
              <a:t>ciele</a:t>
            </a:r>
            <a:r>
              <a:rPr lang="en-US" sz="1600" dirty="0"/>
              <a:t> </a:t>
            </a:r>
            <a:r>
              <a:rPr lang="en-US" sz="1600" dirty="0" err="1"/>
              <a:t>zdrowy</a:t>
            </a:r>
            <a:r>
              <a:rPr lang="en-US" sz="1600" dirty="0"/>
              <a:t> </a:t>
            </a:r>
            <a:r>
              <a:rPr lang="en-US" sz="1600" dirty="0" err="1"/>
              <a:t>duch</a:t>
            </a:r>
            <a:r>
              <a:rPr lang="en-US" sz="1600" dirty="0"/>
              <a:t>". </a:t>
            </a:r>
            <a:r>
              <a:rPr lang="pl-PL" sz="1600" dirty="0" smtClean="0"/>
              <a:t>Później</a:t>
            </a:r>
            <a:r>
              <a:rPr lang="en-US" sz="1600" dirty="0" smtClean="0"/>
              <a:t> </a:t>
            </a:r>
            <a:r>
              <a:rPr lang="en-US" sz="1600" dirty="0" err="1"/>
              <a:t>grupa</a:t>
            </a:r>
            <a:r>
              <a:rPr lang="en-US" sz="1600" dirty="0"/>
              <a:t> </a:t>
            </a:r>
            <a:r>
              <a:rPr lang="en-US" sz="1600" dirty="0" err="1"/>
              <a:t>została</a:t>
            </a:r>
            <a:r>
              <a:rPr lang="en-US" sz="1600" dirty="0"/>
              <a:t> </a:t>
            </a:r>
            <a:r>
              <a:rPr lang="en-US" sz="1600" dirty="0" err="1"/>
              <a:t>zaproszona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zajęcia</a:t>
            </a:r>
            <a:r>
              <a:rPr lang="en-US" sz="1600" dirty="0"/>
              <a:t> </a:t>
            </a:r>
            <a:r>
              <a:rPr lang="en-US" sz="1600" dirty="0" err="1"/>
              <a:t>dotyczące</a:t>
            </a:r>
            <a:r>
              <a:rPr lang="en-US" sz="1600" dirty="0"/>
              <a:t> </a:t>
            </a:r>
            <a:r>
              <a:rPr lang="en-US" sz="1600" dirty="0" err="1"/>
              <a:t>zdrowego</a:t>
            </a:r>
            <a:r>
              <a:rPr lang="en-US" sz="1600" dirty="0"/>
              <a:t> </a:t>
            </a:r>
            <a:r>
              <a:rPr lang="en-US" sz="1600" dirty="0" err="1" smtClean="0"/>
              <a:t>odżywiania</a:t>
            </a:r>
            <a:r>
              <a:rPr lang="en-US" sz="1600" dirty="0" smtClean="0"/>
              <a:t> </a:t>
            </a:r>
            <a:r>
              <a:rPr lang="en-US" sz="1600" dirty="0" err="1"/>
              <a:t>poprowadzone</a:t>
            </a:r>
            <a:r>
              <a:rPr lang="en-US" sz="1600" dirty="0"/>
              <a:t> </a:t>
            </a:r>
            <a:r>
              <a:rPr lang="en-US" sz="1600" dirty="0" err="1"/>
              <a:t>przez</a:t>
            </a:r>
            <a:r>
              <a:rPr lang="en-US" sz="1600" dirty="0"/>
              <a:t> </a:t>
            </a:r>
            <a:r>
              <a:rPr lang="en-US" sz="1600" dirty="0" err="1"/>
              <a:t>panie</a:t>
            </a:r>
            <a:r>
              <a:rPr lang="en-US" sz="1600" dirty="0"/>
              <a:t> </a:t>
            </a:r>
            <a:r>
              <a:rPr lang="en-US" sz="1600" dirty="0" err="1"/>
              <a:t>Beatę</a:t>
            </a:r>
            <a:r>
              <a:rPr lang="en-US" sz="1600" dirty="0"/>
              <a:t> </a:t>
            </a:r>
            <a:r>
              <a:rPr lang="en-US" sz="1600" dirty="0" err="1"/>
              <a:t>Bergel</a:t>
            </a:r>
            <a:r>
              <a:rPr lang="en-US" sz="1600" dirty="0"/>
              <a:t> – </a:t>
            </a:r>
            <a:r>
              <a:rPr lang="en-US" sz="1600" dirty="0" err="1"/>
              <a:t>Lewandowską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Jolantę</a:t>
            </a:r>
            <a:r>
              <a:rPr lang="en-US" sz="1600" dirty="0"/>
              <a:t> Gołos. </a:t>
            </a:r>
            <a:r>
              <a:rPr lang="en-US" sz="1600" dirty="0" err="1"/>
              <a:t>Uczniowie</a:t>
            </a:r>
            <a:r>
              <a:rPr lang="en-US" sz="1600" dirty="0"/>
              <a:t> </a:t>
            </a:r>
            <a:r>
              <a:rPr lang="en-US" sz="1600" dirty="0" err="1"/>
              <a:t>opowiedzieli</a:t>
            </a:r>
            <a:r>
              <a:rPr lang="en-US" sz="1600" dirty="0"/>
              <a:t> o </a:t>
            </a:r>
            <a:r>
              <a:rPr lang="en-US" sz="1600" dirty="0" err="1"/>
              <a:t>swoich</a:t>
            </a:r>
            <a:r>
              <a:rPr lang="en-US" sz="1600" dirty="0"/>
              <a:t> </a:t>
            </a:r>
            <a:r>
              <a:rPr lang="en-US" sz="1600" dirty="0" err="1"/>
              <a:t>zainteresowaniach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ulubionych</a:t>
            </a:r>
            <a:r>
              <a:rPr lang="en-US" sz="1600" dirty="0"/>
              <a:t> </a:t>
            </a:r>
            <a:r>
              <a:rPr lang="en-US" sz="1600" dirty="0" err="1"/>
              <a:t>potrawach</a:t>
            </a:r>
            <a:r>
              <a:rPr lang="en-US" sz="1600" dirty="0"/>
              <a:t>. </a:t>
            </a:r>
            <a:r>
              <a:rPr lang="en-US" sz="1600" dirty="0" err="1"/>
              <a:t>Następnie</a:t>
            </a:r>
            <a:r>
              <a:rPr lang="en-US" sz="1600" dirty="0"/>
              <a:t> </a:t>
            </a:r>
            <a:r>
              <a:rPr lang="en-US" sz="1600" dirty="0" err="1"/>
              <a:t>zapoznali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z </a:t>
            </a:r>
            <a:r>
              <a:rPr lang="en-US" sz="1600" dirty="0" err="1"/>
              <a:t>piramidą</a:t>
            </a:r>
            <a:r>
              <a:rPr lang="en-US" sz="1600" dirty="0"/>
              <a:t> </a:t>
            </a:r>
            <a:r>
              <a:rPr lang="en-US" sz="1600" dirty="0" err="1"/>
              <a:t>żywienia</a:t>
            </a:r>
            <a:r>
              <a:rPr lang="en-US" sz="1600" dirty="0"/>
              <a:t>, </a:t>
            </a:r>
            <a:r>
              <a:rPr lang="en-US" sz="1600" dirty="0" err="1"/>
              <a:t>obejrzeli</a:t>
            </a:r>
            <a:r>
              <a:rPr lang="en-US" sz="1600" dirty="0"/>
              <a:t> </a:t>
            </a:r>
            <a:r>
              <a:rPr lang="en-US" sz="1600" dirty="0" err="1"/>
              <a:t>krótki</a:t>
            </a:r>
            <a:r>
              <a:rPr lang="en-US" sz="1600" dirty="0"/>
              <a:t> film o </a:t>
            </a:r>
            <a:r>
              <a:rPr lang="en-US" sz="1600" dirty="0" err="1"/>
              <a:t>właściwym</a:t>
            </a:r>
            <a:r>
              <a:rPr lang="en-US" sz="1600" dirty="0"/>
              <a:t> </a:t>
            </a:r>
            <a:r>
              <a:rPr lang="en-US" sz="1600" dirty="0" err="1"/>
              <a:t>odżywianiu</a:t>
            </a:r>
            <a:r>
              <a:rPr lang="en-US" sz="1600" dirty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wzięli</a:t>
            </a:r>
            <a:r>
              <a:rPr lang="en-US" sz="1600" dirty="0"/>
              <a:t> </a:t>
            </a:r>
            <a:r>
              <a:rPr lang="en-US" sz="1600" dirty="0" err="1"/>
              <a:t>udział</a:t>
            </a:r>
            <a:r>
              <a:rPr lang="en-US" sz="1600" dirty="0"/>
              <a:t> w </a:t>
            </a:r>
            <a:r>
              <a:rPr lang="en-US" sz="1600" dirty="0" err="1"/>
              <a:t>quizie</a:t>
            </a:r>
            <a:r>
              <a:rPr lang="en-US" sz="1600" dirty="0"/>
              <a:t> </a:t>
            </a:r>
            <a:r>
              <a:rPr lang="en-US" sz="1600" dirty="0" err="1"/>
              <a:t>sprawdzającym</a:t>
            </a:r>
            <a:r>
              <a:rPr lang="en-US" sz="1600" dirty="0"/>
              <a:t> </a:t>
            </a:r>
            <a:r>
              <a:rPr lang="en-US" sz="1600" dirty="0" err="1"/>
              <a:t>znajomość</a:t>
            </a:r>
            <a:r>
              <a:rPr lang="en-US" sz="1600" dirty="0"/>
              <a:t> </a:t>
            </a:r>
            <a:r>
              <a:rPr lang="en-US" sz="1600" dirty="0" err="1"/>
              <a:t>zasad</a:t>
            </a:r>
            <a:r>
              <a:rPr lang="en-US" sz="1600" dirty="0"/>
              <a:t> </a:t>
            </a:r>
            <a:r>
              <a:rPr lang="en-US" sz="1600" dirty="0" err="1"/>
              <a:t>zdrowego</a:t>
            </a:r>
            <a:r>
              <a:rPr lang="en-US" sz="1600" dirty="0"/>
              <a:t> </a:t>
            </a:r>
            <a:r>
              <a:rPr lang="en-US" sz="1600" dirty="0" err="1"/>
              <a:t>odżywiania</a:t>
            </a:r>
            <a:r>
              <a:rPr lang="en-US" sz="1600" dirty="0"/>
              <a:t>. </a:t>
            </a:r>
            <a:r>
              <a:rPr lang="en-US" sz="1600" dirty="0" err="1"/>
              <a:t>Zwieńczeniem</a:t>
            </a:r>
            <a:r>
              <a:rPr lang="en-US" sz="1600" dirty="0"/>
              <a:t> </a:t>
            </a:r>
            <a:r>
              <a:rPr lang="en-US" sz="1600" dirty="0" err="1"/>
              <a:t>zajęć</a:t>
            </a:r>
            <a:r>
              <a:rPr lang="en-US" sz="1600" dirty="0"/>
              <a:t> </a:t>
            </a:r>
            <a:r>
              <a:rPr lang="en-US" sz="1600" dirty="0" err="1"/>
              <a:t>było</a:t>
            </a:r>
            <a:r>
              <a:rPr lang="en-US" sz="1600" dirty="0"/>
              <a:t> </a:t>
            </a:r>
            <a:r>
              <a:rPr lang="en-US" sz="1600" dirty="0" err="1"/>
              <a:t>wykonanie</a:t>
            </a:r>
            <a:r>
              <a:rPr lang="en-US" sz="1600" dirty="0"/>
              <a:t> </a:t>
            </a:r>
            <a:r>
              <a:rPr lang="en-US" sz="1600" dirty="0" err="1"/>
              <a:t>przepysznej</a:t>
            </a:r>
            <a:r>
              <a:rPr lang="en-US" sz="1600" dirty="0"/>
              <a:t> </a:t>
            </a:r>
            <a:r>
              <a:rPr lang="en-US" sz="1600" dirty="0" err="1"/>
              <a:t>sałatki</a:t>
            </a:r>
            <a:r>
              <a:rPr lang="en-US" sz="1600" dirty="0"/>
              <a:t> </a:t>
            </a:r>
            <a:r>
              <a:rPr lang="en-US" sz="1600" dirty="0" err="1"/>
              <a:t>owocowej</a:t>
            </a:r>
            <a:r>
              <a:rPr lang="en-US" sz="1600" dirty="0"/>
              <a:t>.</a:t>
            </a:r>
          </a:p>
        </p:txBody>
      </p:sp>
      <p:pic>
        <p:nvPicPr>
          <p:cNvPr id="3084" name="Picture 12" descr="Może być zdjęciem przedstawiającym 9 osób i ludzie uczą się">
            <a:extLst>
              <a:ext uri="{FF2B5EF4-FFF2-40B4-BE49-F238E27FC236}">
                <a16:creationId xmlns:a16="http://schemas.microsoft.com/office/drawing/2014/main" id="{6CE47F5C-691A-65B2-BA03-F2D432EB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3929" y="181995"/>
            <a:ext cx="3035470" cy="3035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że być zdjęciem przedstawiającym 11 osób i ludzie grający w siatkówkę">
            <a:extLst>
              <a:ext uri="{FF2B5EF4-FFF2-40B4-BE49-F238E27FC236}">
                <a16:creationId xmlns:a16="http://schemas.microsoft.com/office/drawing/2014/main" id="{F2CD248E-B2EF-F167-DDE4-04E6F1D3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8970" y="252139"/>
            <a:ext cx="3800409" cy="2850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oże być zdjęciem przedstawiającym 16 osób">
            <a:extLst>
              <a:ext uri="{FF2B5EF4-FFF2-40B4-BE49-F238E27FC236}">
                <a16:creationId xmlns:a16="http://schemas.microsoft.com/office/drawing/2014/main" id="{9C48292A-33DC-7317-D3CD-5EABF650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385" y="3572333"/>
            <a:ext cx="2698973" cy="2698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że być zdjęciem przedstawiającym 16 osób i tabela">
            <a:extLst>
              <a:ext uri="{FF2B5EF4-FFF2-40B4-BE49-F238E27FC236}">
                <a16:creationId xmlns:a16="http://schemas.microsoft.com/office/drawing/2014/main" id="{0558373A-C64D-649E-716D-49B7FCC9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587" y="3870575"/>
            <a:ext cx="2698973" cy="2698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oże być zdjęciem przedstawiającym 7 osób">
            <a:extLst>
              <a:ext uri="{FF2B5EF4-FFF2-40B4-BE49-F238E27FC236}">
                <a16:creationId xmlns:a16="http://schemas.microsoft.com/office/drawing/2014/main" id="{B20B2E38-42A5-B74D-7380-63905659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0560" y="3429000"/>
            <a:ext cx="2485537" cy="2485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A2DB5AF-4BD6-1D80-F916-B621676D8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" y="5970524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2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5B8EF7-A854-C5D5-87E7-33426B03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20953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W dalszej części dnia wizyta naszych gości z Włoch przebiegała pod hasłem ekologii. Podczas godzinnych zajęć poprowadzonych przez panie Jolantę Januszewicz i Katarzynę </a:t>
            </a:r>
            <a:r>
              <a:rPr lang="pl-PL" dirty="0" err="1"/>
              <a:t>Waszczyk</a:t>
            </a:r>
            <a:r>
              <a:rPr lang="pl-PL" dirty="0"/>
              <a:t> uczniowie mogli wykonać ekologiczny, uniwersalny środek czystości z dodatkiem wybranego olejku zapachowego, który mogą wykorzystać w każdym miejscu w domu i nie tylko. Uczniowie ochoczo pracowali, stosując obliczone proporcje składników: wody, octu i olejku lawendowego, cytrynowego lub mandarynkowego. Wykonaną próbkę </a:t>
            </a:r>
            <a:r>
              <a:rPr lang="pl-PL" dirty="0" smtClean="0"/>
              <a:t>płynu </a:t>
            </a:r>
            <a:r>
              <a:rPr lang="pl-PL" dirty="0"/>
              <a:t>wraz z przepisem zabrali ze sobą, a dodatkowo otrzymali recepturę wykonania płynu ekologicznego do mycia owoców i </a:t>
            </a:r>
            <a:r>
              <a:rPr lang="pl-PL" dirty="0" smtClean="0"/>
              <a:t>warzyw, dzięki </a:t>
            </a:r>
            <a:r>
              <a:rPr lang="pl-PL" dirty="0"/>
              <a:t>któremu można pozbyć się bakterii. Przyświecała nam </a:t>
            </a:r>
            <a:r>
              <a:rPr lang="pl-PL" dirty="0" smtClean="0"/>
              <a:t>zasada: </a:t>
            </a:r>
            <a:r>
              <a:rPr lang="pl-PL" dirty="0"/>
              <a:t>„Im mniej chemii w naszym środowisku, tym będziemy zdrowsi”.</a:t>
            </a:r>
          </a:p>
          <a:p>
            <a:pPr marL="0" indent="0" algn="just">
              <a:buNone/>
            </a:pPr>
            <a:r>
              <a:rPr lang="pl-PL" dirty="0"/>
              <a:t>Następnie nasi goście z Włoch wspólnie z goszczącymi ich uczniami naszej szkoły uczestniczyli w </a:t>
            </a:r>
            <a:r>
              <a:rPr lang="pl-PL" dirty="0" smtClean="0"/>
              <a:t>dwugodzinnych </a:t>
            </a:r>
            <a:r>
              <a:rPr lang="pl-PL" dirty="0"/>
              <a:t>warsztatach ekologicznych poprowadzonych przez p. Jolantę Januszewicz i p. Anetę Michalczyk. Zajęcia dotyczyły idei Zero Waste, a zaproponowane ćwiczenia praktyczne pozwoliły na zrozumienie istoty zasad </a:t>
            </a:r>
            <a:r>
              <a:rPr lang="pl-PL" dirty="0" err="1"/>
              <a:t>Recycle</a:t>
            </a:r>
            <a:r>
              <a:rPr lang="pl-PL" dirty="0"/>
              <a:t> i </a:t>
            </a:r>
            <a:r>
              <a:rPr lang="pl-PL" dirty="0" err="1"/>
              <a:t>Reuse</a:t>
            </a:r>
            <a:r>
              <a:rPr lang="pl-PL" dirty="0"/>
              <a:t>. Uczniowie uczyli </a:t>
            </a:r>
            <a:r>
              <a:rPr lang="pl-PL" dirty="0" smtClean="0"/>
              <a:t>się, </a:t>
            </a:r>
            <a:r>
              <a:rPr lang="pl-PL" dirty="0"/>
              <a:t>w jaki sposób prawidłowo segregować  śmieci, po czym przećwiczyli swoje umiejętności. Następnie wykonywali lampiony, dając drugie życie szklanym słoikom. Starannie wykonane lampiony zabiorą ze sobą jako pamiątkę z warsztatów.</a:t>
            </a:r>
          </a:p>
          <a:p>
            <a:pPr marL="0" indent="0" algn="just">
              <a:buNone/>
            </a:pPr>
            <a:r>
              <a:rPr lang="pl-PL" dirty="0"/>
              <a:t>Na kolejnej godzinie lekcyjnej nasi goście z Włoch wraz z towarzyszącymi im uczniami mieli okazję do nauki poprzez zabawę z użyciem TIK. Najpierw rozwiązywali zagadki i zadania pokonując cyfrowy " </a:t>
            </a:r>
            <a:r>
              <a:rPr lang="pl-PL" dirty="0" err="1"/>
              <a:t>Ecological</a:t>
            </a:r>
            <a:r>
              <a:rPr lang="pl-PL" dirty="0"/>
              <a:t> </a:t>
            </a:r>
            <a:r>
              <a:rPr lang="pl-PL" dirty="0" err="1"/>
              <a:t>escape</a:t>
            </a:r>
            <a:r>
              <a:rPr lang="pl-PL" dirty="0"/>
              <a:t> </a:t>
            </a:r>
            <a:r>
              <a:rPr lang="pl-PL" dirty="0" err="1"/>
              <a:t>room</a:t>
            </a:r>
            <a:r>
              <a:rPr lang="pl-PL" dirty="0"/>
              <a:t>" przygotowany przez p. Annę Miecznik, a następnie bawili się grając w Bingo  matematyczne przygotowane przez p. Beatę </a:t>
            </a:r>
            <a:r>
              <a:rPr lang="pl-PL" dirty="0" err="1"/>
              <a:t>Bergel</a:t>
            </a:r>
            <a:r>
              <a:rPr lang="pl-PL" dirty="0"/>
              <a:t> - Lewandowską. Na koniec poznawali zasady gry matematycznej „</a:t>
            </a:r>
            <a:r>
              <a:rPr lang="pl-PL" dirty="0" err="1"/>
              <a:t>Rummikumb</a:t>
            </a:r>
            <a:r>
              <a:rPr lang="pl-PL" dirty="0"/>
              <a:t>”. To był wyjątkowo atrakcyjny dzień.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12151A-0175-3711-192C-4C2F066E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14" y="4479911"/>
            <a:ext cx="1438275" cy="12954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816B8C0-994D-44A4-62E0-80B0D94F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4479911"/>
            <a:ext cx="1533525" cy="13049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5E7565D-80F2-1376-40F7-2E944BBC1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701" y="4537061"/>
            <a:ext cx="1543050" cy="12477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656B711-3028-BCAA-264F-C335F49AE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249" y="4537061"/>
            <a:ext cx="1504950" cy="1266825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0921F5D9-E05F-71D0-640B-C3CFBFB16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" y="5970524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4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2" name="Picture 12" descr="Może być zdjęciem przedstawiającym 3 osoby i ludzie uczą się">
            <a:extLst>
              <a:ext uri="{FF2B5EF4-FFF2-40B4-BE49-F238E27FC236}">
                <a16:creationId xmlns:a16="http://schemas.microsoft.com/office/drawing/2014/main" id="{EB2FD161-F98F-7571-BD43-D271604E3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2382"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Może być zdjęciem przedstawiającym 6 osób i ludzie uczą się">
            <a:extLst>
              <a:ext uri="{FF2B5EF4-FFF2-40B4-BE49-F238E27FC236}">
                <a16:creationId xmlns:a16="http://schemas.microsoft.com/office/drawing/2014/main" id="{5720599E-312E-7D36-68CB-58CBA60C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0" b="4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oże być zdjęciem przedstawiającym 4 osoby, ludzie uczą się, zabawka dla dzieci i szachy">
            <a:extLst>
              <a:ext uri="{FF2B5EF4-FFF2-40B4-BE49-F238E27FC236}">
                <a16:creationId xmlns:a16="http://schemas.microsoft.com/office/drawing/2014/main" id="{773FA830-D910-7AB9-2B02-5D177E74D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4" r="-3" b="2616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że być zdjęciem przedstawiającym 4 osoby, grzywka i ludzie uczą się">
            <a:extLst>
              <a:ext uri="{FF2B5EF4-FFF2-40B4-BE49-F238E27FC236}">
                <a16:creationId xmlns:a16="http://schemas.microsoft.com/office/drawing/2014/main" id="{CD8A6262-525C-8A2A-EC66-FAC060B50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r="5" b="13621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że być zdjęciem przedstawiającym 3 osoby i ludzie uczą się">
            <a:extLst>
              <a:ext uri="{FF2B5EF4-FFF2-40B4-BE49-F238E27FC236}">
                <a16:creationId xmlns:a16="http://schemas.microsoft.com/office/drawing/2014/main" id="{04D3026F-1F10-B16F-E3DC-48774B9C6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r="-1" b="26641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oże być zdjęciem przedstawiającym 2 osoby i ludzie uczą się">
            <a:extLst>
              <a:ext uri="{FF2B5EF4-FFF2-40B4-BE49-F238E27FC236}">
                <a16:creationId xmlns:a16="http://schemas.microsoft.com/office/drawing/2014/main" id="{117C233F-0A02-49A7-0F38-6C138C6AE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108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1" name="Rectangle 6180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F19E32-349A-C87D-0804-7CAD411F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-176932"/>
            <a:ext cx="3999971" cy="1690798"/>
          </a:xfrm>
        </p:spPr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64262-4A27-4004-C93D-A9A10FE7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27" y="905554"/>
            <a:ext cx="3999971" cy="37218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300" dirty="0"/>
              <a:t>Nasi goście wraz z </a:t>
            </a:r>
            <a:r>
              <a:rPr lang="pl-PL" sz="1300" dirty="0" smtClean="0"/>
              <a:t>uczniami, </a:t>
            </a:r>
            <a:r>
              <a:rPr lang="pl-PL" sz="1300" dirty="0"/>
              <a:t>biorącymi udział w projekcie Erasmus</a:t>
            </a:r>
            <a:r>
              <a:rPr lang="pl-PL" sz="1300" dirty="0" smtClean="0"/>
              <a:t>+, </a:t>
            </a:r>
            <a:r>
              <a:rPr lang="pl-PL" sz="1300" dirty="0"/>
              <a:t>mieli okazję poznać wyjątkowe miejsca na mapie Warszawy.</a:t>
            </a:r>
          </a:p>
          <a:p>
            <a:pPr marL="0" indent="0" algn="just">
              <a:buNone/>
            </a:pPr>
            <a:r>
              <a:rPr lang="pl-PL" sz="1300" dirty="0"/>
              <a:t>Pierwszym przystankiem był zachwycający Ogród Botaniczny PAN w Powsinie, gdzie mieliśmy okazję podziwiać przepiękny Ogród Japoński oraz unikatową Oranżerię. Kolejnym </a:t>
            </a:r>
            <a:r>
              <a:rPr lang="pl-PL" sz="1300" dirty="0" smtClean="0"/>
              <a:t>miejscem, </a:t>
            </a:r>
            <a:r>
              <a:rPr lang="pl-PL" sz="1300" dirty="0"/>
              <a:t>jakim udało nam się </a:t>
            </a:r>
            <a:r>
              <a:rPr lang="pl-PL" sz="1300" dirty="0" smtClean="0"/>
              <a:t>odwiedzić, </a:t>
            </a:r>
            <a:r>
              <a:rPr lang="pl-PL" sz="1300" dirty="0"/>
              <a:t>był Pałac króla Jana III Sobieskiego </a:t>
            </a:r>
            <a:br>
              <a:rPr lang="pl-PL" sz="1300" dirty="0"/>
            </a:br>
            <a:r>
              <a:rPr lang="pl-PL" sz="1300" dirty="0"/>
              <a:t>w Wilanowie oraz królewskie ogrody. Następnie wybraliśmy się wspólnie do ZOO w Warszawie, gdzie podziwialiśmy wspaniałe okazy różnych gatunków zwierząt. Kolejnym etapem naszej wspólnej wyprawy było zwiedzanie Starego Miasta w Warszawie, gdzie mogliśmy przekazać </a:t>
            </a:r>
            <a:r>
              <a:rPr lang="pl-PL" sz="1300" dirty="0" smtClean="0"/>
              <a:t>gościom </a:t>
            </a:r>
            <a:r>
              <a:rPr lang="pl-PL" sz="1300" dirty="0"/>
              <a:t>niepowtarzalną historię tego miejsca. Zwieńczeniem dnia była możliwość podziwiania panoramy naszej stolicy z </a:t>
            </a:r>
            <a:r>
              <a:rPr lang="pl-PL" sz="1300" dirty="0" smtClean="0"/>
              <a:t>30. </a:t>
            </a:r>
            <a:r>
              <a:rPr lang="pl-PL" sz="1300" dirty="0"/>
              <a:t>piętra Tarasu Widokowego Pałacu Kultury i Nauki. </a:t>
            </a:r>
          </a:p>
          <a:p>
            <a:pPr marL="0" indent="0" algn="just">
              <a:buNone/>
            </a:pPr>
            <a:r>
              <a:rPr lang="pl-PL" sz="1300" dirty="0"/>
              <a:t>To był niesamowity i pełen atrakcji dzień.</a:t>
            </a:r>
          </a:p>
        </p:txBody>
      </p:sp>
      <p:pic>
        <p:nvPicPr>
          <p:cNvPr id="6174" name="Picture 30" descr="Może być zdjęciem przedstawiającym 5 osób i drzewo pestkowe">
            <a:extLst>
              <a:ext uri="{FF2B5EF4-FFF2-40B4-BE49-F238E27FC236}">
                <a16:creationId xmlns:a16="http://schemas.microsoft.com/office/drawing/2014/main" id="{931BEE90-83EB-3A80-5722-C5C3CE25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156" y="117530"/>
            <a:ext cx="2635411" cy="351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Może być zdjęciem przedstawiającym 11 osób">
            <a:extLst>
              <a:ext uri="{FF2B5EF4-FFF2-40B4-BE49-F238E27FC236}">
                <a16:creationId xmlns:a16="http://schemas.microsoft.com/office/drawing/2014/main" id="{9EEDFCCF-BB14-90D7-6CD3-D5672A79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173" y="4415898"/>
            <a:ext cx="3346224" cy="250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Może być zdjęciem przedstawiającym 6 osób">
            <a:extLst>
              <a:ext uri="{FF2B5EF4-FFF2-40B4-BE49-F238E27FC236}">
                <a16:creationId xmlns:a16="http://schemas.microsoft.com/office/drawing/2014/main" id="{26BEE784-B391-6472-74ED-84F9D8F7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462" y="3492265"/>
            <a:ext cx="2514519" cy="335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Może być zdjęciem przedstawiającym 14 osób i Brama Brandenburska">
            <a:extLst>
              <a:ext uri="{FF2B5EF4-FFF2-40B4-BE49-F238E27FC236}">
                <a16:creationId xmlns:a16="http://schemas.microsoft.com/office/drawing/2014/main" id="{10E5C229-381C-EDD6-A29E-CBE2E4CE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485" y="3540742"/>
            <a:ext cx="2478161" cy="330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Może być zdjęciem przedstawiającym 10 osób i pomnik">
            <a:extLst>
              <a:ext uri="{FF2B5EF4-FFF2-40B4-BE49-F238E27FC236}">
                <a16:creationId xmlns:a16="http://schemas.microsoft.com/office/drawing/2014/main" id="{6D470C41-FAB4-BD13-6E2C-D8743091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8288" y="237566"/>
            <a:ext cx="2441024" cy="3254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Może być zdjęciem przedstawiającym 2 osoby i drapacz chmur">
            <a:extLst>
              <a:ext uri="{FF2B5EF4-FFF2-40B4-BE49-F238E27FC236}">
                <a16:creationId xmlns:a16="http://schemas.microsoft.com/office/drawing/2014/main" id="{F8C0E6FB-3112-2EF0-C6F1-E04F3C56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94" y="3505309"/>
            <a:ext cx="2514518" cy="3352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Może być zdjęciem przedstawiającym 8 osób">
            <a:extLst>
              <a:ext uri="{FF2B5EF4-FFF2-40B4-BE49-F238E27FC236}">
                <a16:creationId xmlns:a16="http://schemas.microsoft.com/office/drawing/2014/main" id="{FAC5BE55-221F-2FA3-0B33-10635E56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87" y="146667"/>
            <a:ext cx="2592363" cy="345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6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F19E32-349A-C87D-0804-7CAD411F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26" y="-345056"/>
            <a:ext cx="3970528" cy="1513866"/>
          </a:xfrm>
        </p:spPr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64262-4A27-4004-C93D-A9A10FE7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26" y="707367"/>
            <a:ext cx="4690339" cy="38473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400" dirty="0"/>
              <a:t>Kolejny, a zarazem ostatni poranek </a:t>
            </a:r>
            <a:r>
              <a:rPr lang="pl-PL" sz="1400" dirty="0" smtClean="0"/>
              <a:t>wizyty naszych </a:t>
            </a:r>
            <a:r>
              <a:rPr lang="pl-PL" sz="1400" dirty="0"/>
              <a:t>gości był okazją do bliższego poznania Polski i Włoch. Przygotowane </a:t>
            </a:r>
            <a:br>
              <a:rPr lang="pl-PL" sz="1400" dirty="0"/>
            </a:br>
            <a:r>
              <a:rPr lang="pl-PL" sz="1400" dirty="0"/>
              <a:t>i przedstawione przez uczniów prezentacje przybliżyły kulturę, tradycje oraz systemy edukacji obu państw. Następnie uczniowie wspólnie zjedli wyjątkowe śniadanie, </a:t>
            </a:r>
            <a:r>
              <a:rPr lang="pl-PL" sz="1400" dirty="0" smtClean="0"/>
              <a:t>podczas którego </a:t>
            </a:r>
            <a:r>
              <a:rPr lang="pl-PL" sz="1400" dirty="0"/>
              <a:t>mieli możliwość skosztowania typowego polskiego, </a:t>
            </a:r>
            <a:r>
              <a:rPr lang="pl-PL" sz="1400" dirty="0" smtClean="0"/>
              <a:t>wiosennego </a:t>
            </a:r>
            <a:r>
              <a:rPr lang="pl-PL" sz="1400" dirty="0"/>
              <a:t>twarożku ze śmietaną i szczypiorkiem. Posiłek został wykonany przez samych uczniów, a do jego przygotowania wykorzystali </a:t>
            </a:r>
            <a:r>
              <a:rPr lang="pl-PL" sz="1400" dirty="0" smtClean="0"/>
              <a:t>szkolne </a:t>
            </a:r>
            <a:r>
              <a:rPr lang="pl-PL" sz="1400" dirty="0"/>
              <a:t>doniczkowe uprawy. Zdrowe kanapki zagryzali polską kiełbasą "Żywiecką". Na deser spróbowali polskie "Ptasie mleczko", toruńskie pierniki i " Śliwkę nałęczowską". Pełni sił  odwiedzili nasz szkolny ogródek, a także  zasadzili czarną porzeczkę, jeżyny </a:t>
            </a:r>
            <a:r>
              <a:rPr lang="pl-PL" sz="1400" dirty="0" err="1"/>
              <a:t>bezkolcowe</a:t>
            </a:r>
            <a:r>
              <a:rPr lang="pl-PL" sz="1400" dirty="0"/>
              <a:t> i wysiali nagietki. Nasi goście z Włoch uczestniczyli także w lekcji języka polskiego jako obcego. Tematyka zajęć była ściśle związana z założeniami projektu i dotyczyła ochrony środowiska oraz odpowiedniej segregacji śmieci. Tego dnia nie zabrakło również gier i zabaw towarzyskich, podczas których było wesoło i zabawnie. Na zakończenie wizyty w szkole uczniowie wykonali pamiątkowe przypinki, a Pani Dyrektor Małgorzata Perzyna wręczyła certyfikaty uczestnictwa w mobilności. Zwieńczeniem pobytu włoskich uczniów w naszej szkole było  posadzenie pamiątkowych hortensji (prezent od P. Kordus)  jako </a:t>
            </a:r>
            <a:r>
              <a:rPr lang="pl-PL" sz="1400" dirty="0" smtClean="0"/>
              <a:t>symbolu </a:t>
            </a:r>
            <a:r>
              <a:rPr lang="pl-PL" sz="1400" dirty="0"/>
              <a:t>naszej współpracy i przyjaźni.</a:t>
            </a:r>
          </a:p>
          <a:p>
            <a:pPr marL="0" indent="0" algn="just">
              <a:buNone/>
            </a:pPr>
            <a:r>
              <a:rPr lang="pl-PL" sz="1400" dirty="0"/>
              <a:t>Ci </a:t>
            </a:r>
            <a:r>
              <a:rPr lang="pl-PL" sz="1400" dirty="0" err="1"/>
              <a:t>vediamo</a:t>
            </a:r>
            <a:r>
              <a:rPr lang="pl-PL" sz="1400" dirty="0"/>
              <a:t>❤️</a:t>
            </a:r>
          </a:p>
        </p:txBody>
      </p:sp>
      <p:pic>
        <p:nvPicPr>
          <p:cNvPr id="7184" name="Picture 16" descr="Może być zdjęciem przedstawiającym 4 osoby, ludzie uczą się i telewizor">
            <a:extLst>
              <a:ext uri="{FF2B5EF4-FFF2-40B4-BE49-F238E27FC236}">
                <a16:creationId xmlns:a16="http://schemas.microsoft.com/office/drawing/2014/main" id="{5F1F9649-E83A-0E56-0D3E-63049772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313" y="-40077"/>
            <a:ext cx="2672588" cy="2004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Może być zdjęciem przedstawiającym 6 osób i ludzie uczą się">
            <a:extLst>
              <a:ext uri="{FF2B5EF4-FFF2-40B4-BE49-F238E27FC236}">
                <a16:creationId xmlns:a16="http://schemas.microsoft.com/office/drawing/2014/main" id="{8BA65459-0A89-D3B8-BA1B-4A1517A1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09" y="-138567"/>
            <a:ext cx="2151495" cy="2868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Może być zdjęciem przedstawiającym 5 osób i drzewo">
            <a:extLst>
              <a:ext uri="{FF2B5EF4-FFF2-40B4-BE49-F238E27FC236}">
                <a16:creationId xmlns:a16="http://schemas.microsoft.com/office/drawing/2014/main" id="{3A9483F7-F65A-D433-2CD6-8A833118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1" y="4554747"/>
            <a:ext cx="3288144" cy="246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Może być zdjęciem przedstawiającym 8 osób i ludzie uczą się">
            <a:extLst>
              <a:ext uri="{FF2B5EF4-FFF2-40B4-BE49-F238E27FC236}">
                <a16:creationId xmlns:a16="http://schemas.microsoft.com/office/drawing/2014/main" id="{78A42451-55A5-F747-6EF3-E894A6F1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5" y="39695"/>
            <a:ext cx="2046807" cy="272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Może być zdjęciem przedstawiającym 3 osoby">
            <a:extLst>
              <a:ext uri="{FF2B5EF4-FFF2-40B4-BE49-F238E27FC236}">
                <a16:creationId xmlns:a16="http://schemas.microsoft.com/office/drawing/2014/main" id="{649CC3A0-6518-14F1-D9D5-58046A1E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75" y="2625681"/>
            <a:ext cx="2762876" cy="2072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Może być zdjęciem przedstawiającym 7 osób i sadzonki">
            <a:extLst>
              <a:ext uri="{FF2B5EF4-FFF2-40B4-BE49-F238E27FC236}">
                <a16:creationId xmlns:a16="http://schemas.microsoft.com/office/drawing/2014/main" id="{233551F3-74AE-D73C-834B-DD51C4E3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41" y="1753993"/>
            <a:ext cx="2586182" cy="258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Może być zdjęciem przedstawiającym 5 osób i ludzie uczą się">
            <a:extLst>
              <a:ext uri="{FF2B5EF4-FFF2-40B4-BE49-F238E27FC236}">
                <a16:creationId xmlns:a16="http://schemas.microsoft.com/office/drawing/2014/main" id="{C7ABA2F5-EA11-A971-9369-E6A1EF0E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05" y="4197085"/>
            <a:ext cx="2729076" cy="272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DD2C3D8-D700-A319-DA15-D3D49925C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262"/>
            <a:ext cx="4800971" cy="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3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794</Words>
  <Application>Microsoft Office PowerPoint</Application>
  <PresentationFormat>Panoramiczny</PresentationFormat>
  <Paragraphs>18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Bahnschrift SemiBold SemiConden</vt:lpstr>
      <vt:lpstr>Calibri</vt:lpstr>
      <vt:lpstr>Calibri Light</vt:lpstr>
      <vt:lpstr>Motyw pakietu Office</vt:lpstr>
      <vt:lpstr>Wizyta uczniów z Włoch  </vt:lpstr>
      <vt:lpstr>Prezentacja programu PowerPoint</vt:lpstr>
      <vt:lpstr>Prezentacja programu PowerPoint</vt:lpstr>
      <vt:lpstr>Prezentacja programu PowerPoint</vt:lpstr>
      <vt:lpstr>Prezentacja programu PowerPoint</vt:lpstr>
      <vt:lpstr>Dzień 2</vt:lpstr>
      <vt:lpstr>Dzień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Wizyta uczniów z Włoch  </dc:title>
  <dc:creator>Marta Stolarska</dc:creator>
  <cp:lastModifiedBy>Bibliotekarz</cp:lastModifiedBy>
  <cp:revision>11</cp:revision>
  <dcterms:created xsi:type="dcterms:W3CDTF">2023-05-02T13:16:38Z</dcterms:created>
  <dcterms:modified xsi:type="dcterms:W3CDTF">2023-05-05T08:29:00Z</dcterms:modified>
</cp:coreProperties>
</file>