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087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3FB23-E136-529B-5246-CD22A9E2A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474562-CF2E-66D9-C662-E57391C9F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6D9852-8E72-3244-0B4F-AB20AE48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680C32-0C0D-3062-4C6B-2BE2FA83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0F3235-1333-719B-4120-C0EC6A99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C5E43-FFDB-AE3E-EF6A-68C2735C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74E12E-737A-FDBD-A489-E2C7D81AA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A696DF-DF91-C556-57C5-3A64FB3E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2402B7-1414-9775-0138-9D815B99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DC640A-A70E-56B9-DC1E-EF4B192A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2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5D2241-371D-3371-AFB7-F05853DAA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ACB7829-BCDD-92B7-36F5-090381CF0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E0515E-9587-F389-6BBF-249D9BE7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D3CCDD-533D-4F78-7575-15DCE413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35B54A-FB00-C868-E08E-A599AFB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9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1E38A-73C1-C261-0241-436A035B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B38946-2D2F-6E7A-E295-2F2D175A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396871-8653-CE13-105A-84211FCD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750013-0E9E-DD3B-CEF8-91E1E2C2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DEDFB7-66E6-FFEA-56D8-E98CA69A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6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F1BC7-A6E9-DB5B-D88A-BC5126A9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1D3D7A-1D34-16B9-2292-3D9B71EEE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01C78F-9EE1-2293-ED46-ADCE5F1B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504608-6E2E-217E-23EA-6EAF2E08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EDE87F-6F32-CF2D-B9BD-F54F145B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0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C2CA0-FED0-8EC6-8F5B-9471BEB2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1AC3D6-228F-FE34-A0CA-1FF05A291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FBC902-DE4F-8399-CAD0-C33CC280F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629710-97C2-8865-6E34-604F2E06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807FE9-2478-5D7F-DB87-3F9598F9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F1A75B-F661-7DF0-B9DA-1C4FA6FC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8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F0983-3703-C918-8E63-AD5DB254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F17E1D-32A4-E5BB-8DBA-10CC03E1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79648F-83B0-D682-708A-43B017BCB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BD7BCFB-DCDD-A2C4-917A-A9D0E6E48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A5C00B-30AC-30E1-5C4B-260B1E8E7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D3235E1-E566-8C6A-C97F-72A9874C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3A8ABA-09B0-CBAE-AB93-64B6F8DE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DD061D3-DCE9-A4CB-23AC-00072330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14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52BEA-E96F-2EFD-FD14-0DA90B4A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99E9BC9-1BF1-406B-1C34-A32AFF5D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78AE4CA-9248-25E3-AA8E-3B582CC0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3A083-E17E-2DE7-581E-FDD36A30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80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97531D2-3BA6-8BD4-A572-3910346C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9C33B9-C279-B1BC-77DB-397B0A79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53FAC1-006F-962B-BA49-340BFDA1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50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C870CA-3B10-294A-51EA-8FAB2F53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7DE563-CD9A-0545-9562-FD8AD852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6A8729-6D41-2FA0-4C7D-F08F41B0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A5CD7E-73DA-6B7F-0385-15312E03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5EA85A-85AC-1604-A666-365FE6EE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A0FE2F-DC83-C547-2DC5-D03D752A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93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D4B2F-FACC-603C-E4F5-B3B79F38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CF4CED-CB38-2BA0-C544-A8FEB6A18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678A87-10CF-9A1C-C5B8-52748E256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F65D38-4444-51DE-7493-BFC2B356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C25DA4-8BED-489C-F82A-F8332A09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602481-E2DD-B73E-41FA-F81904C6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95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7F89A19-AE2F-01EF-89E4-DBE2072B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46CC17-11D7-83FB-B2A8-EEE91767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7152E4-AA25-DA36-3D68-30AFB1025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C32E-F39C-48AF-833A-9254C0222A3C}" type="datetimeFigureOut">
              <a:rPr lang="pl-PL" smtClean="0"/>
              <a:t>2023-06-12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E2A413-CF0E-57A6-FC1E-14FF0EA27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DFD6FB-19BD-378A-FDB9-755DEA6DE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5E6A-91CA-4DD6-84A3-E05AA4D4D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0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75329-528F-4E2A-7161-6CF072761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4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Mobilność uczniów</a:t>
            </a:r>
            <a:br>
              <a:rPr lang="pl-PL" dirty="0"/>
            </a:br>
            <a:r>
              <a:rPr lang="pl-PL" dirty="0"/>
              <a:t>GRAN CANARIA</a:t>
            </a:r>
            <a:r>
              <a:rPr lang="pl-PL"/>
              <a:t/>
            </a:r>
            <a:br>
              <a:rPr lang="pl-PL"/>
            </a:br>
            <a:r>
              <a:rPr lang="pl-PL"/>
              <a:t>20-27.05.2023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554F64-3A44-19F9-7A1F-80986062D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517" y="3448066"/>
            <a:ext cx="10050966" cy="17895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l-PL" dirty="0"/>
              <a:t>Szkoła Podstawowa im. Marii Konopnickiej w Mrokowie</a:t>
            </a:r>
          </a:p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dirty="0"/>
              <a:t>C.E.I.P Leon y </a:t>
            </a:r>
            <a:r>
              <a:rPr lang="pl-PL" dirty="0" err="1"/>
              <a:t>Castillo</a:t>
            </a:r>
            <a:r>
              <a:rPr lang="pl-PL" dirty="0"/>
              <a:t> – Las Palmas de Gran Canaria</a:t>
            </a:r>
          </a:p>
        </p:txBody>
      </p:sp>
      <p:pic>
        <p:nvPicPr>
          <p:cNvPr id="7170" name="Picture 2" descr="Obraz znaleziony dla: flaga polski">
            <a:extLst>
              <a:ext uri="{FF2B5EF4-FFF2-40B4-BE49-F238E27FC236}">
                <a16:creationId xmlns:a16="http://schemas.microsoft.com/office/drawing/2014/main" id="{884A9A99-F95F-750C-761D-9BDEF906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31" y="3771095"/>
            <a:ext cx="2841308" cy="15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braz znaleziony dla: flaga hiszpanii">
            <a:extLst>
              <a:ext uri="{FF2B5EF4-FFF2-40B4-BE49-F238E27FC236}">
                <a16:creationId xmlns:a16="http://schemas.microsoft.com/office/drawing/2014/main" id="{F24C0A3B-848B-B821-8781-C58A0AB1A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01" y="5215694"/>
            <a:ext cx="2686282" cy="15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990D0BE6-1CEA-3E91-6112-FA999CC32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62" name="Picture 18" descr="Może być zdjęciem przedstawiającym 6 osób">
            <a:extLst>
              <a:ext uri="{FF2B5EF4-FFF2-40B4-BE49-F238E27FC236}">
                <a16:creationId xmlns:a16="http://schemas.microsoft.com/office/drawing/2014/main" id="{A28FF4C2-DAF0-DB3E-4F55-4F6ADBEF4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r="11129" b="-1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Może być zdjęciem przedstawiającym 7 osób">
            <a:extLst>
              <a:ext uri="{FF2B5EF4-FFF2-40B4-BE49-F238E27FC236}">
                <a16:creationId xmlns:a16="http://schemas.microsoft.com/office/drawing/2014/main" id="{C33249FF-89B1-0973-7386-689EC0582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oże być zdjęciem przedstawiającym 10 osób, pomnik i tekst">
            <a:extLst>
              <a:ext uri="{FF2B5EF4-FFF2-40B4-BE49-F238E27FC236}">
                <a16:creationId xmlns:a16="http://schemas.microsoft.com/office/drawing/2014/main" id="{3BB0DDAA-75FC-433B-018C-9C9BE9B27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" r="-1" b="2852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Może być zdjęciem przedstawiającym 9 osób, droga i góra">
            <a:extLst>
              <a:ext uri="{FF2B5EF4-FFF2-40B4-BE49-F238E27FC236}">
                <a16:creationId xmlns:a16="http://schemas.microsoft.com/office/drawing/2014/main" id="{0B3E856D-435D-E386-9961-9C0D9F621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-3" b="-3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Może być zdjęciem przedstawiającym 11 osób">
            <a:extLst>
              <a:ext uri="{FF2B5EF4-FFF2-40B4-BE49-F238E27FC236}">
                <a16:creationId xmlns:a16="http://schemas.microsoft.com/office/drawing/2014/main" id="{929543B7-674E-D143-D3B4-F68D5610D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4" r="3" b="10278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CD41F-835C-5A86-8AD1-F3C9BF5B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081" y="223837"/>
            <a:ext cx="4516094" cy="57197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1600" dirty="0"/>
              <a:t>Kolejny wyjazd w ramach Akredytacji Erasmus+. Uczniowie klas </a:t>
            </a:r>
            <a:r>
              <a:rPr lang="pl-PL" sz="1600" dirty="0" smtClean="0"/>
              <a:t>6. </a:t>
            </a:r>
            <a:r>
              <a:rPr lang="pl-PL" sz="1600" dirty="0"/>
              <a:t>po całodziennej podróży pociągiem, </a:t>
            </a:r>
            <a:br>
              <a:rPr lang="pl-PL" sz="1600" dirty="0"/>
            </a:br>
            <a:r>
              <a:rPr lang="pl-PL" sz="1600" dirty="0"/>
              <a:t>a następnie samolotem✈️ dotarli do miejscowości Las Palmas na Gran Canarii. </a:t>
            </a:r>
          </a:p>
          <a:p>
            <a:pPr marL="0" indent="0" algn="just">
              <a:buNone/>
            </a:pPr>
            <a:r>
              <a:rPr lang="pl-PL" sz="1600" dirty="0"/>
              <a:t>Pierwszego dnia pobytu udaliśmy się na wycieczkę na południe wyspy. </a:t>
            </a:r>
          </a:p>
          <a:p>
            <a:pPr marL="0" indent="0" algn="just">
              <a:buNone/>
            </a:pPr>
            <a:r>
              <a:rPr lang="pl-PL" sz="1600" dirty="0"/>
              <a:t>Na początku wjechaliśmy na szczyt wygasłego wulkanu, gdzie podziwialiśmy krater </a:t>
            </a:r>
            <a:r>
              <a:rPr lang="pl-PL" sz="1600" dirty="0" err="1"/>
              <a:t>Caldera</a:t>
            </a:r>
            <a:r>
              <a:rPr lang="pl-PL" sz="1600" dirty="0"/>
              <a:t> de Bandama oraz przepiękną panoramę okolicy. Zatrzymaliśmy się też w kilku niewielkich </a:t>
            </a:r>
            <a:r>
              <a:rPr lang="pl-PL" sz="1600" dirty="0" smtClean="0"/>
              <a:t>miejscowościach, aby </a:t>
            </a:r>
            <a:r>
              <a:rPr lang="pl-PL" sz="1600" dirty="0"/>
              <a:t>poznać życie lokalnej społeczności. W Santa Brigida spacerowaliśmy po targu, gdzie można było kupić wiele typowych dla Gran Canarii produktów. </a:t>
            </a:r>
          </a:p>
          <a:p>
            <a:pPr marL="0" indent="0" algn="just">
              <a:buNone/>
            </a:pPr>
            <a:r>
              <a:rPr lang="pl-PL" sz="1600" dirty="0"/>
              <a:t>Największą atrakcję dzisiejszego dnia były wydmy </a:t>
            </a:r>
            <a:r>
              <a:rPr lang="pl-PL" sz="1600" dirty="0" err="1"/>
              <a:t>Dunas</a:t>
            </a:r>
            <a:r>
              <a:rPr lang="pl-PL" sz="1600" dirty="0"/>
              <a:t> de </a:t>
            </a:r>
            <a:r>
              <a:rPr lang="pl-PL" sz="1600" dirty="0" err="1"/>
              <a:t>Maspalomas</a:t>
            </a:r>
            <a:r>
              <a:rPr lang="pl-PL" sz="1600" dirty="0"/>
              <a:t>, wzdłuż których rozciąga się linia brzegowa oceanu. Są one niesamowitym parkiem przyrody udostępnionym częściowo dla turystów, dlatego też mogliśmy pospacerować po tym piaszczystym terenie i podziwiać imponujące widoki. Następnie udaliśmy się na plażę w </a:t>
            </a:r>
            <a:r>
              <a:rPr lang="pl-PL" sz="1600" dirty="0" err="1"/>
              <a:t>Maspalomas</a:t>
            </a:r>
            <a:r>
              <a:rPr lang="pl-PL" sz="1600" dirty="0"/>
              <a:t>, gdzie złapaliśmy trochę słoneczka i kąpaliśmy się w oceanie. </a:t>
            </a:r>
          </a:p>
          <a:p>
            <a:pPr marL="0" indent="0" algn="just">
              <a:buNone/>
            </a:pPr>
            <a:r>
              <a:rPr lang="pl-PL" sz="1600" dirty="0"/>
              <a:t>Po powrocie do Las Palmas przeszliśmy się nadmorską promenadą. Nie obyło się też bez zakupu pamiątek </a:t>
            </a:r>
            <a:br>
              <a:rPr lang="pl-PL" sz="1600" dirty="0"/>
            </a:br>
            <a:r>
              <a:rPr lang="pl-PL" sz="1600" dirty="0"/>
              <a:t>w okolicznych sklepikach. To był dzień pełen atrakcji !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3CBDF9E1-E29A-BBD7-436E-FDF24D4C6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29" y="5972931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5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32" name="Picture 12" descr="Może być zdjęciem przedstawiającym 7 osób, ludzie uczą się i tekst">
            <a:extLst>
              <a:ext uri="{FF2B5EF4-FFF2-40B4-BE49-F238E27FC236}">
                <a16:creationId xmlns:a16="http://schemas.microsoft.com/office/drawing/2014/main" id="{2809F8EE-C0BB-72E1-2173-57FE520C3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158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Może być zdjęciem przedstawiającym 10 osób, ludzie uczą się i tekst">
            <a:extLst>
              <a:ext uri="{FF2B5EF4-FFF2-40B4-BE49-F238E27FC236}">
                <a16:creationId xmlns:a16="http://schemas.microsoft.com/office/drawing/2014/main" id="{83DB5524-3E28-F1C0-7503-095F46E10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oże być zdjęciem przedstawiającym 10 osób i ludzie tańczą">
            <a:extLst>
              <a:ext uri="{FF2B5EF4-FFF2-40B4-BE49-F238E27FC236}">
                <a16:creationId xmlns:a16="http://schemas.microsoft.com/office/drawing/2014/main" id="{400E6E1D-1AA6-924A-AFF2-F977B6644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r="-1" b="-1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oże być zdjęciem przedstawiającym 7 osób, ludzie uczą się i tekst">
            <a:extLst>
              <a:ext uri="{FF2B5EF4-FFF2-40B4-BE49-F238E27FC236}">
                <a16:creationId xmlns:a16="http://schemas.microsoft.com/office/drawing/2014/main" id="{AB662AF3-28D1-6268-7017-E9A7BB23D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-3" b="-3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Może być zdjęciem przedstawiającym 9 osób">
            <a:extLst>
              <a:ext uri="{FF2B5EF4-FFF2-40B4-BE49-F238E27FC236}">
                <a16:creationId xmlns:a16="http://schemas.microsoft.com/office/drawing/2014/main" id="{D8774F50-B738-8172-6E48-2C54C9838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8" r="3" b="9025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0DBF60-1BB7-CAAC-75D1-84CBDF63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506" y="693262"/>
            <a:ext cx="4527245" cy="5641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Drugiego dnia naszej mobilności mieliśmy spotkanie w szkole partnerskiej CEIP LEON Y CASTILLO, gdzie zostaliśmy bardzo ciepło przywitani przez wszystkich uczniów szkoły, a każdy z nas otrzymał drobny upominek. </a:t>
            </a:r>
          </a:p>
          <a:p>
            <a:pPr marL="0" indent="0" algn="just">
              <a:buNone/>
            </a:pPr>
            <a:r>
              <a:rPr lang="pl-PL" sz="1600" dirty="0"/>
              <a:t>Następnie nasi koledzy oprowadzili nas po szkole i przekazali informacje o sobie i o samej wyspie Gran Canaria. My również przedstawiliśmy siebie, nasz kraj i szkołę🇵🇱. Kolejnym </a:t>
            </a:r>
            <a:r>
              <a:rPr lang="pl-PL" sz="1600" dirty="0" smtClean="0"/>
              <a:t>zadaniem, </a:t>
            </a:r>
            <a:r>
              <a:rPr lang="pl-PL" sz="1600" dirty="0"/>
              <a:t>z jakim się </a:t>
            </a:r>
            <a:r>
              <a:rPr lang="pl-PL" sz="1600" dirty="0" smtClean="0"/>
              <a:t>zmierzyliśmy, </a:t>
            </a:r>
            <a:r>
              <a:rPr lang="pl-PL" sz="1600" dirty="0"/>
              <a:t>było wykonanie </a:t>
            </a:r>
            <a:r>
              <a:rPr lang="pl-PL" sz="1600" dirty="0" err="1"/>
              <a:t>pintaderas</a:t>
            </a:r>
            <a:r>
              <a:rPr lang="pl-PL" sz="1600" dirty="0"/>
              <a:t> – </a:t>
            </a:r>
            <a:r>
              <a:rPr lang="pl-PL" sz="1600" dirty="0" smtClean="0"/>
              <a:t>stempli, </a:t>
            </a:r>
            <a:r>
              <a:rPr lang="pl-PL" sz="1600" dirty="0"/>
              <a:t>jakich używali rdzenni </a:t>
            </a:r>
            <a:r>
              <a:rPr lang="pl-PL" sz="1600" dirty="0" smtClean="0"/>
              <a:t>mieszkańcy Wysp </a:t>
            </a:r>
            <a:r>
              <a:rPr lang="pl-PL" sz="1600" dirty="0"/>
              <a:t>Kanaryjskich. </a:t>
            </a:r>
          </a:p>
          <a:p>
            <a:pPr marL="0" indent="0" algn="just">
              <a:buNone/>
            </a:pPr>
            <a:r>
              <a:rPr lang="pl-PL" sz="1600" dirty="0"/>
              <a:t>Po lunchu zjedzonym w szkole udaliśmy się promenadą na stare miasto, gdzie zwiedziliśmy muzeum Krzysztofa Kolumba.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FE564B9-3926-962B-684F-6B8F68E88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60" y="6002262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Może być zdjęciem przedstawiającym 8 osób, ludzie uczą się i tekst">
            <a:extLst>
              <a:ext uri="{FF2B5EF4-FFF2-40B4-BE49-F238E27FC236}">
                <a16:creationId xmlns:a16="http://schemas.microsoft.com/office/drawing/2014/main" id="{EE1E559A-A997-FD17-9DD6-C1731536D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5" r="15215" b="-1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że być zdjęciem przedstawiającym 11 osób, ludzie uczą się i tekst">
            <a:extLst>
              <a:ext uri="{FF2B5EF4-FFF2-40B4-BE49-F238E27FC236}">
                <a16:creationId xmlns:a16="http://schemas.microsoft.com/office/drawing/2014/main" id="{BE7AED8B-6CA7-97F4-6108-8DD76F6C4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1" r="2" b="23466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oże być zdjęciem przedstawiającym 12 osób, deska surfingowa, ocean, plaża i woda">
            <a:extLst>
              <a:ext uri="{FF2B5EF4-FFF2-40B4-BE49-F238E27FC236}">
                <a16:creationId xmlns:a16="http://schemas.microsoft.com/office/drawing/2014/main" id="{FEC4D7A2-3DDE-1501-60F8-4D8F50450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r="-1" b="-1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że być zdjęciem przedstawiającym 6 osób, ludzie uczą się, telewizor i tekst">
            <a:extLst>
              <a:ext uri="{FF2B5EF4-FFF2-40B4-BE49-F238E27FC236}">
                <a16:creationId xmlns:a16="http://schemas.microsoft.com/office/drawing/2014/main" id="{F6EEBFD2-D8BF-DEF2-13B8-1B83B6D77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6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oże być zdjęciem przedstawiającym 12 osób, deska surfingowa i deskorolka">
            <a:extLst>
              <a:ext uri="{FF2B5EF4-FFF2-40B4-BE49-F238E27FC236}">
                <a16:creationId xmlns:a16="http://schemas.microsoft.com/office/drawing/2014/main" id="{B36A255D-379B-C6F3-DE59-6F764137C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3" r="3" b="4720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B3793E-AEC3-B53D-A4EF-E56EB203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760" y="122663"/>
            <a:ext cx="4580930" cy="4163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Trzeci dzień mobilności na Gran Canarii obfitował </a:t>
            </a:r>
            <a:br>
              <a:rPr lang="pl-PL" sz="1600" dirty="0"/>
            </a:br>
            <a:r>
              <a:rPr lang="pl-PL" sz="1600" dirty="0"/>
              <a:t>w liczne atrakcje.</a:t>
            </a:r>
          </a:p>
          <a:p>
            <a:pPr marL="0" indent="0" algn="just">
              <a:buNone/>
            </a:pPr>
            <a:r>
              <a:rPr lang="pl-PL" sz="1600" dirty="0"/>
              <a:t>Rano udaliśmy się do szkoły partnerskiej CEIP Leon </a:t>
            </a:r>
            <a:r>
              <a:rPr lang="pl-PL" sz="1600" dirty="0" smtClean="0"/>
              <a:t>y </a:t>
            </a:r>
            <a:r>
              <a:rPr lang="pl-PL" sz="1600" dirty="0" err="1" smtClean="0"/>
              <a:t>Castillo</a:t>
            </a:r>
            <a:r>
              <a:rPr lang="pl-PL" sz="1600" dirty="0"/>
              <a:t>, gdzie uczestniczyliśmy w ciekawym eksperymencie, który miał nam przybliżyć zjawisko  efektu cieplarnianego i jego wpływ na zmiany klimatu.</a:t>
            </a:r>
          </a:p>
          <a:p>
            <a:pPr marL="0" indent="0" algn="just">
              <a:buNone/>
            </a:pPr>
            <a:r>
              <a:rPr lang="pl-PL" sz="1600" dirty="0"/>
              <a:t>Następnie wraz z uczniami hiszpańskimi braliśmy udział w zajęciach komputerowych i doskonaliliśmy umiejętność kodowania i projektowania 3D.</a:t>
            </a:r>
          </a:p>
          <a:p>
            <a:pPr marL="0" indent="0" algn="just">
              <a:buNone/>
            </a:pPr>
            <a:r>
              <a:rPr lang="pl-PL" sz="1600" dirty="0"/>
              <a:t>Kolejną aktywnością, w myśl zasady „w zdrowym ciele zdrowy duch”, były zajęcia na szkolnym basenie. Pływanie, skoki i zabawy w wodzie to nie tylko forma spędzania wolnego czasu, ale też możliwość zadbania o formę i kondycję fizyczną.</a:t>
            </a:r>
          </a:p>
          <a:p>
            <a:pPr marL="0" indent="0" algn="just">
              <a:buNone/>
            </a:pPr>
            <a:r>
              <a:rPr lang="pl-PL" sz="1600" dirty="0"/>
              <a:t>Po zajęciach zorganizowanych przez szkołę goszczącą udaliśmy się na naukę surfowania, gdzie przez dwie godziny próbowaliśmy opanować podstawy tego sportu. Szło nam całkiem dobrze, a  niektórym z nas  udało się nawet stanąć na desce. Było to dla nas nowe </a:t>
            </a:r>
            <a:r>
              <a:rPr lang="pl-PL" sz="1600" dirty="0" smtClean="0"/>
              <a:t>doświadczenie, </a:t>
            </a:r>
            <a:r>
              <a:rPr lang="pl-PL" sz="1600" dirty="0"/>
              <a:t>dlatego też byliśmy bardzo podekscytowani zdobyciem nowych umiejętności. </a:t>
            </a:r>
          </a:p>
          <a:p>
            <a:pPr marL="0" indent="0" algn="just">
              <a:buNone/>
            </a:pPr>
            <a:r>
              <a:rPr lang="pl-PL" sz="1600" dirty="0"/>
              <a:t>Zmęczeni, ale jakże </a:t>
            </a:r>
            <a:r>
              <a:rPr lang="pl-PL" sz="1600" dirty="0" smtClean="0"/>
              <a:t>szczęśliwi, </a:t>
            </a:r>
            <a:r>
              <a:rPr lang="pl-PL" sz="1600" dirty="0"/>
              <a:t>wróciliśmy do hotelu.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A758BCE-91C7-BF15-516D-1306EFA81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50" y="6002262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Może być zdjęciem przedstawiającym 4 osoby i Santorini">
            <a:extLst>
              <a:ext uri="{FF2B5EF4-FFF2-40B4-BE49-F238E27FC236}">
                <a16:creationId xmlns:a16="http://schemas.microsoft.com/office/drawing/2014/main" id="{B62159AF-FF40-27D2-9AB3-8E93A4B74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38985" b="1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oże być zdjęciem przedstawiającym 6 osób">
            <a:extLst>
              <a:ext uri="{FF2B5EF4-FFF2-40B4-BE49-F238E27FC236}">
                <a16:creationId xmlns:a16="http://schemas.microsoft.com/office/drawing/2014/main" id="{2F978CC1-214C-557F-D30C-7758D1BBB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że być zdjęciem przedstawiającym 8 osób">
            <a:extLst>
              <a:ext uri="{FF2B5EF4-FFF2-40B4-BE49-F238E27FC236}">
                <a16:creationId xmlns:a16="http://schemas.microsoft.com/office/drawing/2014/main" id="{2A54FE6F-9BDA-9CCC-8F11-5E68D25EE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12337" b="-4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że być zdjęciem przedstawiającym 9 osób">
            <a:extLst>
              <a:ext uri="{FF2B5EF4-FFF2-40B4-BE49-F238E27FC236}">
                <a16:creationId xmlns:a16="http://schemas.microsoft.com/office/drawing/2014/main" id="{BEB39111-8765-88A1-0E04-35B16B437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2" r="-3" b="-3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że być zdjęciem przedstawiającym 15 osób i ocean">
            <a:extLst>
              <a:ext uri="{FF2B5EF4-FFF2-40B4-BE49-F238E27FC236}">
                <a16:creationId xmlns:a16="http://schemas.microsoft.com/office/drawing/2014/main" id="{B27F65AD-B920-4D7D-4047-8C79D99D1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 r="3" b="3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726A9B-82F4-AB49-7CF5-0FDFCBCC5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760" y="666432"/>
            <a:ext cx="4656843" cy="46693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Czwartego dnia wyjazdu Erasmus+ wybraliśmy się </a:t>
            </a:r>
            <a:br>
              <a:rPr lang="pl-PL" sz="1600" dirty="0"/>
            </a:br>
            <a:r>
              <a:rPr lang="pl-PL" sz="1600" dirty="0"/>
              <a:t>z uczniami i nauczycielami szkoły CEIP Leon y </a:t>
            </a:r>
            <a:r>
              <a:rPr lang="pl-PL" sz="1600" dirty="0" err="1"/>
              <a:t>Castillo</a:t>
            </a:r>
            <a:r>
              <a:rPr lang="pl-PL" sz="1600" dirty="0"/>
              <a:t>, na pieszą wycieczkę wzdłuż brzegu wyspy, do Parku Krajobrazowego El </a:t>
            </a:r>
            <a:r>
              <a:rPr lang="pl-PL" sz="1600" dirty="0" err="1"/>
              <a:t>Confital</a:t>
            </a:r>
            <a:r>
              <a:rPr lang="pl-PL" sz="1600" dirty="0"/>
              <a:t>. Podczas drogi podziwialiśmy piękne widoki, charakterystyczne ukształtowanie terenu i roślinność typową dla Gran Canarii. Zadanie, które nam przydzielono podczas </a:t>
            </a:r>
            <a:r>
              <a:rPr lang="pl-PL" sz="1600" dirty="0" smtClean="0"/>
              <a:t>wyprawy, </a:t>
            </a:r>
            <a:r>
              <a:rPr lang="pl-PL" sz="1600" dirty="0"/>
              <a:t>polegało na posprzątaniu okolicy. To niewiarygodne, że nawet w takim miejscu ludzie zostawiają po sobie tyle śmieci! </a:t>
            </a:r>
          </a:p>
          <a:p>
            <a:pPr marL="0" indent="0" algn="just">
              <a:buNone/>
            </a:pPr>
            <a:r>
              <a:rPr lang="pl-PL" sz="1600" dirty="0"/>
              <a:t>Po lunchu w szkole i krótkim odpoczynku udaliśmy się na plażę, gdzie spędziliśmy miło czas bawiąc się </a:t>
            </a:r>
            <a:br>
              <a:rPr lang="pl-PL" sz="1600" dirty="0"/>
            </a:br>
            <a:r>
              <a:rPr lang="pl-PL" sz="1600" dirty="0"/>
              <a:t>i chłodząc w oceanie.</a:t>
            </a:r>
          </a:p>
          <a:p>
            <a:pPr marL="0" indent="0" algn="just">
              <a:buNone/>
            </a:pPr>
            <a:r>
              <a:rPr lang="pl-PL" sz="1600" dirty="0"/>
              <a:t>Po południu poszliśmy do oceanarium Poema del Mar, gdzie podziwialiśmy różne gatunki zwierząt wodnych </a:t>
            </a:r>
            <a:br>
              <a:rPr lang="pl-PL" sz="1600" dirty="0"/>
            </a:br>
            <a:r>
              <a:rPr lang="pl-PL" sz="1600" dirty="0"/>
              <a:t>i lądowych, żyjących w dżungli, na plaży i w głębinach morskich. Dzień zakończyliśmy pysznymi lodami.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3BBA542E-E5F3-7A17-CE7E-1BAF7B19B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59" y="6002262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Może być zdjęciem przedstawiającym 6 osób">
            <a:extLst>
              <a:ext uri="{FF2B5EF4-FFF2-40B4-BE49-F238E27FC236}">
                <a16:creationId xmlns:a16="http://schemas.microsoft.com/office/drawing/2014/main" id="{FE3E9677-E0A2-D564-17C2-563750812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26254" b="-1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że być zdjęciem przedstawiającym 5 osób">
            <a:extLst>
              <a:ext uri="{FF2B5EF4-FFF2-40B4-BE49-F238E27FC236}">
                <a16:creationId xmlns:a16="http://schemas.microsoft.com/office/drawing/2014/main" id="{7B32E734-8E4E-0387-E7D6-5A95DF4B6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46"/>
          <a:stretch/>
        </p:blipFill>
        <p:spPr bwMode="auto">
          <a:xfrm>
            <a:off x="4094859" y="85858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że być zdjęciem przedstawiającym 1 osoba i plaża">
            <a:extLst>
              <a:ext uri="{FF2B5EF4-FFF2-40B4-BE49-F238E27FC236}">
                <a16:creationId xmlns:a16="http://schemas.microsoft.com/office/drawing/2014/main" id="{09C150BA-7BD5-1E09-1A0E-075702D21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19810" b="-2"/>
          <a:stretch/>
        </p:blipFill>
        <p:spPr bwMode="auto">
          <a:xfrm>
            <a:off x="4094859" y="249243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że być zdjęciem przedstawiającym 10 osób">
            <a:extLst>
              <a:ext uri="{FF2B5EF4-FFF2-40B4-BE49-F238E27FC236}">
                <a16:creationId xmlns:a16="http://schemas.microsoft.com/office/drawing/2014/main" id="{999334AA-611B-1DC5-3F5F-293CA13B3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6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że być zdjęciem przedstawiającym 16 osób i drzewo">
            <a:extLst>
              <a:ext uri="{FF2B5EF4-FFF2-40B4-BE49-F238E27FC236}">
                <a16:creationId xmlns:a16="http://schemas.microsoft.com/office/drawing/2014/main" id="{B464258A-97E7-9234-E843-ECFB1D185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9" r="3" b="3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B530F0-CBB3-D38E-275F-3680B480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36" y="856517"/>
            <a:ext cx="4913388" cy="58884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Piątego dnia naszej mobilności na Gran Canarię, wybraliśmy się na </a:t>
            </a:r>
            <a:r>
              <a:rPr lang="pl-PL" sz="1600" dirty="0" err="1"/>
              <a:t>agrofarmę</a:t>
            </a:r>
            <a:r>
              <a:rPr lang="pl-PL" sz="1600" dirty="0"/>
              <a:t> ekologicznych upraw, gdzie dowiedzieliśmy </a:t>
            </a:r>
            <a:r>
              <a:rPr lang="pl-PL" sz="1600" dirty="0" smtClean="0"/>
              <a:t>się, </a:t>
            </a:r>
            <a:r>
              <a:rPr lang="pl-PL" sz="1600" dirty="0"/>
              <a:t>jakie gatunki roślin i drzew występują na wyspie, a także poznaliśmy cykl </a:t>
            </a:r>
            <a:r>
              <a:rPr lang="pl-PL" sz="1600" dirty="0" smtClean="0"/>
              <a:t>wzrostu ziemniaka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i jego odmiany (na Gran Canarii jest ich aż 45). </a:t>
            </a:r>
          </a:p>
          <a:p>
            <a:pPr marL="0" indent="0" algn="just">
              <a:buNone/>
            </a:pPr>
            <a:r>
              <a:rPr lang="pl-PL" sz="1600" dirty="0"/>
              <a:t>Następnie posadziliśmy swoją własną sałatę i zrobiliśmy perfumy z lawendy. Po krótkim odpoczynku razem </a:t>
            </a:r>
            <a:br>
              <a:rPr lang="pl-PL" sz="1600" dirty="0"/>
            </a:br>
            <a:r>
              <a:rPr lang="pl-PL" sz="1600" dirty="0"/>
              <a:t>z hiszpańskimi kolegami graliśmy w grę terenową, której celem było rozwiązanie zagadki i odnalezienie odpowiedniej rośliny. Nasz pobyt na farmie zakończyliśmy odwiedzeniem pola bananowców. </a:t>
            </a:r>
          </a:p>
          <a:p>
            <a:pPr marL="0" indent="0" algn="just">
              <a:buNone/>
            </a:pPr>
            <a:r>
              <a:rPr lang="pl-PL" sz="1600" dirty="0"/>
              <a:t>Po obiedzie zjedzonym w szkole partnerskiej wybraliśmy się na plażę, gdzie  przeprowadzony został  konkurs na najpiękniejszą budowle z piasku. To był naprawdę ciekawy dzień.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F450A678-EB5F-638A-B007-0B744FAD9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43" y="5889183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0" name="Picture 16" descr="Może być zdjęciem przedstawiającym 4 osoby i kość">
            <a:extLst>
              <a:ext uri="{FF2B5EF4-FFF2-40B4-BE49-F238E27FC236}">
                <a16:creationId xmlns:a16="http://schemas.microsoft.com/office/drawing/2014/main" id="{DF82C5FA-58C2-0C65-552B-D3C13D6C3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r="2" b="2588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że być zdjęciem przedstawiającym 9 osób i ludzie tańczą">
            <a:extLst>
              <a:ext uri="{FF2B5EF4-FFF2-40B4-BE49-F238E27FC236}">
                <a16:creationId xmlns:a16="http://schemas.microsoft.com/office/drawing/2014/main" id="{6E965842-E487-9E3F-8B77-F66A4A695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że być zdjęciem przedstawiającym 5 osób, Ściana Płaczu, Plac Hiszpański i tłum">
            <a:extLst>
              <a:ext uri="{FF2B5EF4-FFF2-40B4-BE49-F238E27FC236}">
                <a16:creationId xmlns:a16="http://schemas.microsoft.com/office/drawing/2014/main" id="{8446593B-52EB-2499-AA56-A6A589BFE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22676" b="-2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że być zdjęciem przedstawiającym 6 osób, ludzie grający w golfa, wózek golfowy i tekst „ANS”">
            <a:extLst>
              <a:ext uri="{FF2B5EF4-FFF2-40B4-BE49-F238E27FC236}">
                <a16:creationId xmlns:a16="http://schemas.microsoft.com/office/drawing/2014/main" id="{4964CC2B-A64F-13DF-923B-9088222D7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26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że być zdjęciem przedstawiającym 10 osób i tekst">
            <a:extLst>
              <a:ext uri="{FF2B5EF4-FFF2-40B4-BE49-F238E27FC236}">
                <a16:creationId xmlns:a16="http://schemas.microsoft.com/office/drawing/2014/main" id="{4BFE1B0A-BE33-83F8-9437-0F60D1242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8" r="3" b="10175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309259-615B-9161-EE3C-359AADF8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81" y="326367"/>
            <a:ext cx="4690296" cy="4131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Ostatni dzień pobytu na Gran Canarii był okazją do poznania  dziedzictwa kulturowego wyspy. W szkole hucznie świętowano dzień Wysp Kanaryjskich upamiętniający powstanie regionu autonomicznego. Wszyscy uczniowie przyszli do szkoły </a:t>
            </a:r>
            <a:br>
              <a:rPr lang="pl-PL" sz="1600" dirty="0"/>
            </a:br>
            <a:r>
              <a:rPr lang="pl-PL" sz="1600" dirty="0"/>
              <a:t>w charakterystycznych dla regionu strojach ludowych: dziewczęta w długich, kolorowych sukienkach,  chłopcy zaś w eleganckich spodniach i białej koszuli. </a:t>
            </a:r>
            <a:r>
              <a:rPr lang="pl-PL" sz="1600" dirty="0" smtClean="0"/>
              <a:t>Wraz z </a:t>
            </a:r>
            <a:r>
              <a:rPr lang="pl-PL" sz="1600" dirty="0"/>
              <a:t>całą społecznością szkolną uczestniczyliśmy  </a:t>
            </a:r>
            <a:br>
              <a:rPr lang="pl-PL" sz="1600" dirty="0"/>
            </a:br>
            <a:r>
              <a:rPr lang="pl-PL" sz="1600" dirty="0"/>
              <a:t>w kolorowym korowodzie wokół szkoły słuchając hiszpańskiej muzyki, a po jego zakończeniu oglądaliśmy występy przygotowane przez każdą klasę.  Na koniec obchodów zatańczyliśmy wspólnie </a:t>
            </a:r>
            <a:br>
              <a:rPr lang="pl-PL" sz="1600" dirty="0"/>
            </a:br>
            <a:r>
              <a:rPr lang="pl-PL" sz="1600" dirty="0"/>
              <a:t>z uczniami i nauczycielami kanaryjski taniec. Po lunchu poszliśmy na plażę, gdzie spędziliśmy dwie godziny pluskając się w oceanie. </a:t>
            </a:r>
          </a:p>
          <a:p>
            <a:pPr marL="0" indent="0" algn="just">
              <a:buNone/>
            </a:pPr>
            <a:r>
              <a:rPr lang="pl-PL" sz="1600" dirty="0"/>
              <a:t>Kolejnym punktem programu tego dnia było muzeum techniki i nauki </a:t>
            </a:r>
            <a:r>
              <a:rPr lang="pl-PL" sz="1600" dirty="0" err="1"/>
              <a:t>Elder</a:t>
            </a:r>
            <a:r>
              <a:rPr lang="pl-PL" sz="1600" dirty="0"/>
              <a:t>, gdzie zobaczyliśmy wynalazki, doświadczenia i eksperymenty, a także samoloty, szkielety zwierząt i człowieka. Ponadto mieliśmy możliwość obejrzenia filmu 3D o dinozaurach </a:t>
            </a:r>
            <a:br>
              <a:rPr lang="pl-PL" sz="1600" dirty="0"/>
            </a:br>
            <a:r>
              <a:rPr lang="pl-PL" sz="1600" dirty="0"/>
              <a:t>i odwiedzenia planetarium. Wracając do hotelu poszliśmy kupić pamiątki.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80A41B8-CDD9-5C1A-DB71-26BD0044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92AC509-9273-29A0-EC91-6866B83DF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43" y="5932334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96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885</Words>
  <Application>Microsoft Office PowerPoint</Application>
  <PresentationFormat>Panoramiczny</PresentationFormat>
  <Paragraphs>28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Mobilność uczniów GRAN CANARIA 20-27.05.2023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Mobilność uczniów GRAN CANARIA 20-28.05.2023 </dc:title>
  <dc:creator>Marta Stolarska</dc:creator>
  <cp:lastModifiedBy>Bibliotekarz</cp:lastModifiedBy>
  <cp:revision>9</cp:revision>
  <dcterms:created xsi:type="dcterms:W3CDTF">2023-06-11T15:19:20Z</dcterms:created>
  <dcterms:modified xsi:type="dcterms:W3CDTF">2023-06-12T10:59:08Z</dcterms:modified>
</cp:coreProperties>
</file>